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61" r:id="rId6"/>
    <p:sldId id="265" r:id="rId7"/>
    <p:sldId id="262" r:id="rId8"/>
    <p:sldId id="263" r:id="rId9"/>
    <p:sldId id="264" r:id="rId10"/>
    <p:sldId id="260" r:id="rId11"/>
    <p:sldId id="269" r:id="rId12"/>
    <p:sldId id="268" r:id="rId13"/>
    <p:sldId id="266" r:id="rId14"/>
    <p:sldId id="267" r:id="rId15"/>
    <p:sldId id="259" r:id="rId16"/>
    <p:sldId id="270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659"/>
    <a:srgbClr val="A3AAAD"/>
    <a:srgbClr val="1E407C"/>
    <a:srgbClr val="595959"/>
    <a:srgbClr val="009CDE"/>
    <a:srgbClr val="001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8"/>
    <p:restoredTop sz="88777" autoAdjust="0"/>
  </p:normalViewPr>
  <p:slideViewPr>
    <p:cSldViewPr snapToGrid="0" snapToObjects="1">
      <p:cViewPr varScale="1">
        <p:scale>
          <a:sx n="142" d="100"/>
          <a:sy n="142" d="100"/>
        </p:scale>
        <p:origin x="274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training_validation_test_split_ch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model_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eils\Documents\School\STAT%20580\Project%202\STAT580_Project2\Presentation\xgb_feature_import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Training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3B6-429A-9586-05985746B4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Sheet1!$A$3</c:f>
              <c:numCache>
                <c:formatCode>0%</c:formatCode>
                <c:ptCount val="1"/>
                <c:pt idx="0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B6-429A-9586-05985746B4D9}"/>
            </c:ext>
          </c:extLst>
        </c:ser>
        <c:ser>
          <c:idx val="1"/>
          <c:order val="1"/>
          <c:tx>
            <c:strRef>
              <c:f>Sheet1!$B$2</c:f>
              <c:strCache>
                <c:ptCount val="1"/>
                <c:pt idx="0">
                  <c:v>Validation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Sheet1!$B$3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B6-429A-9586-05985746B4D9}"/>
            </c:ext>
          </c:extLst>
        </c:ser>
        <c:ser>
          <c:idx val="2"/>
          <c:order val="2"/>
          <c:tx>
            <c:strRef>
              <c:f>Sheet1!$C$2</c:f>
              <c:strCache>
                <c:ptCount val="1"/>
                <c:pt idx="0">
                  <c:v>Test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Sheet1!$C$3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B6-429A-9586-05985746B4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86036015"/>
        <c:axId val="86036431"/>
      </c:barChart>
      <c:catAx>
        <c:axId val="8603601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36431"/>
        <c:crosses val="autoZero"/>
        <c:auto val="1"/>
        <c:lblAlgn val="ctr"/>
        <c:lblOffset val="100"/>
        <c:noMultiLvlLbl val="0"/>
      </c:catAx>
      <c:valAx>
        <c:axId val="86036431"/>
        <c:scaling>
          <c:orientation val="minMax"/>
          <c:max val="1"/>
        </c:scaling>
        <c:delete val="1"/>
        <c:axPos val="b"/>
        <c:numFmt formatCode="0%" sourceLinked="1"/>
        <c:majorTickMark val="out"/>
        <c:minorTickMark val="none"/>
        <c:tickLblPos val="nextTo"/>
        <c:crossAx val="86036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Franklin Gothic Book" panose="020B0503020102020204" pitchFamily="34" charset="0"/>
              </a:rPr>
              <a:t>Mean Squared Error by Predictive Model (in Millions)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7024750529372232"/>
          <c:y val="0.11052592135969759"/>
          <c:w val="0.69150658703893897"/>
          <c:h val="0.758684435760148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Sheet1!$H$4</c:f>
              <c:strCache>
                <c:ptCount val="1"/>
                <c:pt idx="0">
                  <c:v>Decision Tree</c:v>
                </c:pt>
              </c:strCache>
            </c:strRef>
          </c:tx>
          <c:spPr>
            <a:solidFill>
              <a:srgbClr val="009CD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Sheet1!$H$5:$H$15</c:f>
              <c:numCache>
                <c:formatCode>General</c:formatCode>
                <c:ptCount val="11"/>
                <c:pt idx="9" formatCode="#,,&quot;M&quot;">
                  <c:v>765958842.40503502</c:v>
                </c:pt>
                <c:pt idx="10" formatCode="#,,&quot;M&quot;">
                  <c:v>622660928.16703105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76-4952-A4F7-DF63F5366E3E}"/>
            </c:ext>
          </c:extLst>
        </c:ser>
        <c:ser>
          <c:idx val="1"/>
          <c:order val="1"/>
          <c:tx>
            <c:strRef>
              <c:f>Sheet1!$I$4</c:f>
              <c:strCache>
                <c:ptCount val="1"/>
                <c:pt idx="0">
                  <c:v>Linear Regression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,&quot;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Sheet1!$I$5:$I$15</c:f>
              <c:numCache>
                <c:formatCode>General</c:formatCode>
                <c:ptCount val="11"/>
                <c:pt idx="2" formatCode="#,,&quot;M&quot;">
                  <c:v>1068484672.87554</c:v>
                </c:pt>
                <c:pt idx="3" formatCode="#,,&quot;M&quot;">
                  <c:v>1006790080.5051301</c:v>
                </c:pt>
                <c:pt idx="5" formatCode="#,,&quot;M&quot;">
                  <c:v>956447763.39613295</c:v>
                </c:pt>
                <c:pt idx="6" formatCode="#,,&quot;M&quot;">
                  <c:v>915621549.46681297</c:v>
                </c:pt>
                <c:pt idx="7" formatCode="#,,&quot;M&quot;">
                  <c:v>902472200.329983</c:v>
                </c:pt>
                <c:pt idx="8" formatCode="#,,&quot;M&quot;">
                  <c:v>867542532.74363899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76-4952-A4F7-DF63F5366E3E}"/>
            </c:ext>
          </c:extLst>
        </c:ser>
        <c:ser>
          <c:idx val="2"/>
          <c:order val="2"/>
          <c:tx>
            <c:strRef>
              <c:f>Sheet1!$J$4</c:f>
              <c:strCache>
                <c:ptCount val="1"/>
                <c:pt idx="0">
                  <c:v>Shrinkage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Sheet1!$G$5:$G$15</c:f>
              <c:strCache>
                <c:ptCount val="11"/>
                <c:pt idx="0">
                  <c:v>Lasso</c:v>
                </c:pt>
                <c:pt idx="1">
                  <c:v>Ridge Regression</c:v>
                </c:pt>
                <c:pt idx="2">
                  <c:v>Linear Forward Selected Adj R^2</c:v>
                </c:pt>
                <c:pt idx="3">
                  <c:v>Linear Forward Selected Cp</c:v>
                </c:pt>
                <c:pt idx="4">
                  <c:v>Elastic Net</c:v>
                </c:pt>
                <c:pt idx="5">
                  <c:v>Linear Forward Selected BIC</c:v>
                </c:pt>
                <c:pt idx="6">
                  <c:v>Linear Backward Selected Adj R^2</c:v>
                </c:pt>
                <c:pt idx="7">
                  <c:v>Linear Backward Selected Cp</c:v>
                </c:pt>
                <c:pt idx="8">
                  <c:v>Linear Backward Selected BIC</c:v>
                </c:pt>
                <c:pt idx="9">
                  <c:v>Random Forest</c:v>
                </c:pt>
                <c:pt idx="10">
                  <c:v>XGBoost</c:v>
                </c:pt>
              </c:strCache>
            </c:strRef>
          </c:cat>
          <c:val>
            <c:numRef>
              <c:f>Sheet1!$J$5:$J$15</c:f>
              <c:numCache>
                <c:formatCode>#,,"M"</c:formatCode>
                <c:ptCount val="11"/>
                <c:pt idx="0">
                  <c:v>1800027642.0752299</c:v>
                </c:pt>
                <c:pt idx="1">
                  <c:v>1504535229.32039</c:v>
                </c:pt>
                <c:pt idx="4">
                  <c:v>979198971.67097104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76-4952-A4F7-DF63F5366E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571865519"/>
        <c:axId val="571863023"/>
      </c:barChart>
      <c:catAx>
        <c:axId val="5718655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en-US"/>
          </a:p>
        </c:txPr>
        <c:crossAx val="571863023"/>
        <c:crosses val="autoZero"/>
        <c:auto val="1"/>
        <c:lblAlgn val="ctr"/>
        <c:lblOffset val="100"/>
        <c:noMultiLvlLbl val="0"/>
      </c:catAx>
      <c:valAx>
        <c:axId val="571863023"/>
        <c:scaling>
          <c:orientation val="minMax"/>
        </c:scaling>
        <c:delete val="0"/>
        <c:axPos val="b"/>
        <c:numFmt formatCode="#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865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Feature Importance of Top 17 Variables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xgb_feature_importance!$B$1</c:f>
              <c:strCache>
                <c:ptCount val="1"/>
                <c:pt idx="0">
                  <c:v>Importance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xgb_feature_importance!$A$2:$A$72</c:f>
              <c:strCache>
                <c:ptCount val="17"/>
                <c:pt idx="0">
                  <c:v>OverallCond</c:v>
                </c:pt>
                <c:pt idx="1">
                  <c:v>YrSold</c:v>
                </c:pt>
                <c:pt idx="2">
                  <c:v>BedroomAbvGr</c:v>
                </c:pt>
                <c:pt idx="3">
                  <c:v>WoodDeckSF</c:v>
                </c:pt>
                <c:pt idx="4">
                  <c:v>LotFrontage</c:v>
                </c:pt>
                <c:pt idx="5">
                  <c:v>BsmtFinType1GLQ</c:v>
                </c:pt>
                <c:pt idx="6">
                  <c:v>LotConfigCorner</c:v>
                </c:pt>
                <c:pt idx="7">
                  <c:v>BsmtQualGd</c:v>
                </c:pt>
                <c:pt idx="8">
                  <c:v>KitchenQualGd</c:v>
                </c:pt>
                <c:pt idx="9">
                  <c:v>GarageTypeAttchd</c:v>
                </c:pt>
                <c:pt idx="10">
                  <c:v>YearBuilt</c:v>
                </c:pt>
                <c:pt idx="11">
                  <c:v>FullBath</c:v>
                </c:pt>
                <c:pt idx="12">
                  <c:v>LotArea</c:v>
                </c:pt>
                <c:pt idx="13">
                  <c:v>BsmtFinSF1</c:v>
                </c:pt>
                <c:pt idx="14">
                  <c:v>KitchenQualEx</c:v>
                </c:pt>
                <c:pt idx="15">
                  <c:v>GrLivArea</c:v>
                </c:pt>
                <c:pt idx="16">
                  <c:v>OverallQual</c:v>
                </c:pt>
              </c:strCache>
            </c:strRef>
          </c:cat>
          <c:val>
            <c:numRef>
              <c:f>xgb_feature_importance!$B$2:$B$72</c:f>
              <c:numCache>
                <c:formatCode>0.0%</c:formatCode>
                <c:ptCount val="17"/>
                <c:pt idx="0">
                  <c:v>5.36707194166758E-3</c:v>
                </c:pt>
                <c:pt idx="1">
                  <c:v>6.03500655628078E-3</c:v>
                </c:pt>
                <c:pt idx="2">
                  <c:v>6.2700012087012298E-3</c:v>
                </c:pt>
                <c:pt idx="3">
                  <c:v>6.3141097321334798E-3</c:v>
                </c:pt>
                <c:pt idx="4">
                  <c:v>7.4725066799339601E-3</c:v>
                </c:pt>
                <c:pt idx="5">
                  <c:v>1.09133225257649E-2</c:v>
                </c:pt>
                <c:pt idx="6">
                  <c:v>1.1245545892481199E-2</c:v>
                </c:pt>
                <c:pt idx="7">
                  <c:v>1.18603214977569E-2</c:v>
                </c:pt>
                <c:pt idx="8">
                  <c:v>1.22763184349578E-2</c:v>
                </c:pt>
                <c:pt idx="9">
                  <c:v>1.32292376371897E-2</c:v>
                </c:pt>
                <c:pt idx="10">
                  <c:v>3.2013469926215198E-2</c:v>
                </c:pt>
                <c:pt idx="11">
                  <c:v>4.24245350841869E-2</c:v>
                </c:pt>
                <c:pt idx="12">
                  <c:v>5.7710477060035598E-2</c:v>
                </c:pt>
                <c:pt idx="13">
                  <c:v>6.5805955824723594E-2</c:v>
                </c:pt>
                <c:pt idx="14">
                  <c:v>6.8171087805567507E-2</c:v>
                </c:pt>
                <c:pt idx="15">
                  <c:v>0.111648683843678</c:v>
                </c:pt>
                <c:pt idx="16">
                  <c:v>0.49954289597652801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9A-4B8B-9DC3-28CF31798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axId val="250925439"/>
        <c:axId val="250931679"/>
      </c:barChart>
      <c:catAx>
        <c:axId val="2509254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0931679"/>
        <c:crosses val="autoZero"/>
        <c:auto val="1"/>
        <c:lblAlgn val="ctr"/>
        <c:lblOffset val="100"/>
        <c:noMultiLvlLbl val="0"/>
      </c:catAx>
      <c:valAx>
        <c:axId val="250931679"/>
        <c:scaling>
          <c:orientation val="minMax"/>
        </c:scaling>
        <c:delete val="1"/>
        <c:axPos val="b"/>
        <c:numFmt formatCode="0%" sourceLinked="0"/>
        <c:majorTickMark val="none"/>
        <c:minorTickMark val="none"/>
        <c:tickLblPos val="nextTo"/>
        <c:crossAx val="250925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07A53-B775-5D4D-835E-81B0F738E6E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EF062-9598-1848-AEF7-F6A19C06E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13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Welcome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Introduce self as part of statistical consulting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Excited to deliver a strong predictive model for housing prices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89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Decision tree methods output how useful/valuable a feature is to construction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Tree calculates amount each attribute improves MSE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Averaged across all trees within the current </a:t>
            </a:r>
            <a:r>
              <a:rPr lang="en-US" dirty="0" err="1"/>
              <a:t>XGBoost</a:t>
            </a:r>
            <a:r>
              <a:rPr lang="en-US" dirty="0"/>
              <a:t>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Top 17 variables shown, with Overall Quality holds 50% of importance (often found same variable was influential on other models we evaluated)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54 variables not shown only share remaining 3.2% of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48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Deliver predictions: We will submit a CSV file that contains the identifier for each house in test dataset and our predicted value.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Deploy </a:t>
            </a:r>
            <a:r>
              <a:rPr lang="en-US" dirty="0" err="1"/>
              <a:t>XGBoost</a:t>
            </a:r>
            <a:r>
              <a:rPr lang="en-US" dirty="0"/>
              <a:t> model: There is a </a:t>
            </a:r>
            <a:r>
              <a:rPr lang="en-US" dirty="0" err="1"/>
              <a:t>Github</a:t>
            </a:r>
            <a:r>
              <a:rPr lang="en-US" dirty="0"/>
              <a:t> link to the codebase available in the Appendix we will hand off to your engineers.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45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Additional evidence for validating model assumptions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Left side, Residuals: we are looking for roughly horizontal band – except for one outlier, SATISFIED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Right side, Fits</a:t>
            </a:r>
            <a:r>
              <a:rPr lang="en-US" dirty="0"/>
              <a:t>: We are looking for a tight grouping around the line - SATISFIED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61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you follow </a:t>
            </a:r>
            <a:r>
              <a:rPr lang="en-US" dirty="0" err="1"/>
              <a:t>Github</a:t>
            </a:r>
            <a:r>
              <a:rPr lang="en-US" dirty="0"/>
              <a:t> link, you will find predictions and R code for the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Additional questions, please reach me in the meantime.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69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Neal engaged us to predict sale prices of houses in his region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Trained models based on data his team scraped from online resources in three neighborhoods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provided data required cleaning and transformation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compared models using consistent evaluation criteria and found one clear winner that we are confident can deliver accuracy!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162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Created new categorical variable “Neighborhood” based on which of the 3 files we received from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Two columns contained multiple variables embedded within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 rows were full duplicates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Anamolous</a:t>
            </a:r>
            <a:r>
              <a:rPr lang="en-US" dirty="0"/>
              <a:t> record with year sold prior to year built, client confirmed removal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Utility was uniformly one value and provided no predictive power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BsmtUnfSF</a:t>
            </a:r>
            <a:r>
              <a:rPr lang="en-US" dirty="0"/>
              <a:t> and </a:t>
            </a:r>
            <a:r>
              <a:rPr lang="en-US" dirty="0" err="1"/>
              <a:t>KitchenAbvGr</a:t>
            </a:r>
            <a:r>
              <a:rPr lang="en-US" dirty="0"/>
              <a:t> not available across all files, client confirmed removal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Empty qualitative variables filled with NA, consistent with other values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LotFrontage</a:t>
            </a:r>
            <a:r>
              <a:rPr lang="en-US" dirty="0"/>
              <a:t> filled with 0, possibly no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36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Evaluated 3 families of predictive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Linear Regression: Traditional “line of best fit” that expresses relationship between those points.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Evaluated severable predictor variable selection techniques. Helps simplify the model and avoid redundant variables that can hurt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Forward: Find first variable that adds most predictive power. Continue adding next most powerful variable one at a time. Stop when no longer significant.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Three separate criteria to evaluate “best model” (won’t get into detail), but selected a model that optimized each of the 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Backward: Reverse of forward but start with all variables and remove one at a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Shrinkage: Tune a penalty that either shrinks variables close to 0 or entirely to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Tree-Based: Find rules that split variables into partitions, each with their own prediction. Results in a flowchart-like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03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Found the most consistent measure to compare difference between prediction and true value is MSE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Simple example below, we have 3 dots representing true observations and line representing predictions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Important note: measure vertically, NOT closest point on the line (ensures we represent correct prediction)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Square the difference (ensures it is always positive value), add together, and divide by number of predictions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Hence: Mean-Squared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70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 partitions to adequately fit models and have a fair comparison between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College Circle, Edwards, and Old Town randomly assigned into either Training/Validation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Training: Fit each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Validation: Simulates data not yet encountered by model. Selected model with smallest Mean-Squared Error against.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Test: No Sale Price, so will serve as first set of predictions. Once these homes are sold, will have most true evaluation of performance 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08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Happy to report the Decision Trees performed the strongest as they are easiest to explain!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Surprisingly, Linear Regression outperformed Shrinkage Methods (usually the reverse). Likely a product of missing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see each Linear Regression model split by Forward vs. Backward, and each of the 3 performance measures we optimized (BIC, Cp, and Adj R^2)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Based on significant margin for lowest MSE, we recommend </a:t>
            </a:r>
            <a:r>
              <a:rPr lang="en-US" dirty="0" err="1"/>
              <a:t>XGBoost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70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XGBoost</a:t>
            </a:r>
            <a:r>
              <a:rPr lang="en-US" dirty="0"/>
              <a:t> = </a:t>
            </a:r>
            <a:r>
              <a:rPr lang="en-US" dirty="0" err="1"/>
              <a:t>eXtreme</a:t>
            </a:r>
            <a:r>
              <a:rPr lang="en-US" dirty="0"/>
              <a:t> Gradient Boosted Trees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Ensemble method, theory: Number of pieces of candy in a jar, in general the mean of all guesses outperforms random individual guess.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ML, ensemble combines several models to produce one predictive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Each new tree iterates on previous trees to correct error (called boosting), but deliberately corrects slowly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Avoids overfitting, where model predicts too closely to training data at cost of poor performance against future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53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XGBoost</a:t>
            </a:r>
            <a:r>
              <a:rPr lang="en-US" dirty="0"/>
              <a:t> algorithm requires that we tune some inputs (or hyperparameters) to optimize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Max Depth: The number of layers (or maximum splits to arrive at leaf node) allowed. Controls overfitting.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Eta (Greek letter): The rate we allow each tree to correct over the previous iteration. Trade off between optimum result and computing resources.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Divide training data into 5 partitions, train data on 4 and reserve 1 to predict against and measure error.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each combination in grid of Max Depth &amp; Eta, find the MSE.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Selected Max Depth 3 and 0.27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CEF062-9598-1848-AEF7-F6A19C06E2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00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5C87FB-6C7F-6341-B3AC-7A03AC6D38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/>
          <a:stretch/>
        </p:blipFill>
        <p:spPr>
          <a:xfrm>
            <a:off x="0" y="0"/>
            <a:ext cx="9144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E5EF8-3F55-CC40-8877-5D48D7C06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6"/>
            <a:ext cx="6858000" cy="157096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648D3-80FB-6246-9942-F676252E6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693324"/>
            <a:ext cx="6858000" cy="648392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09F92B-E9CD-1043-ADF5-647DA2A9EC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70" y="3851391"/>
            <a:ext cx="2606294" cy="120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88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80087E-EAD0-9943-8A61-EC0B6D11A0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40" r="25452"/>
          <a:stretch/>
        </p:blipFill>
        <p:spPr>
          <a:xfrm>
            <a:off x="4060" y="6085756"/>
            <a:ext cx="9139940" cy="7772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115303-0D88-FC4F-A64A-0DABCD2F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88615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021D-5040-E443-B438-B5DF5DB1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51285"/>
            <a:ext cx="7886700" cy="4792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6905F6-993F-D349-A0EA-9D639A51B8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8" y="6064836"/>
            <a:ext cx="1765554" cy="8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94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6C763D1-54E7-1F4C-9A40-8033FD87C9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37473" y="1250950"/>
            <a:ext cx="3977878" cy="48191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15303-0D88-FC4F-A64A-0DABCD2F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88615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021D-5040-E443-B438-B5DF5DB17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250951"/>
            <a:ext cx="3814459" cy="48191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D3E57B-7AA0-CB4E-84C8-14051157E7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40" r="25033"/>
          <a:stretch/>
        </p:blipFill>
        <p:spPr>
          <a:xfrm>
            <a:off x="4060" y="6085757"/>
            <a:ext cx="9139940" cy="772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2E3011-1B8B-5640-AE26-C7ED9C07F7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38" y="6064836"/>
            <a:ext cx="1765554" cy="81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96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1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481C7B-08F7-844C-899A-F9E5FA8CF3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 b="52482"/>
          <a:stretch/>
        </p:blipFill>
        <p:spPr>
          <a:xfrm>
            <a:off x="0" y="0"/>
            <a:ext cx="9144000" cy="3261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403D84-AA45-1D40-9400-B1135229D7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3" t="29642" r="1118" b="26071"/>
          <a:stretch/>
        </p:blipFill>
        <p:spPr>
          <a:xfrm>
            <a:off x="1" y="3261675"/>
            <a:ext cx="9143999" cy="3607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89896-24B9-D543-BC49-89300DAB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286" y="1124715"/>
            <a:ext cx="5946178" cy="14429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84264-DB8D-274D-83EB-C183729E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5286" y="2495402"/>
            <a:ext cx="5946178" cy="766273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7373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rgbClr val="001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6E233E-137F-7A40-BBE7-E0A1130BB2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 b="52482"/>
          <a:stretch/>
        </p:blipFill>
        <p:spPr>
          <a:xfrm>
            <a:off x="0" y="0"/>
            <a:ext cx="9144000" cy="3261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89896-24B9-D543-BC49-89300DAB7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286" y="1124715"/>
            <a:ext cx="5946178" cy="14429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84264-DB8D-274D-83EB-C183729E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5286" y="2495400"/>
            <a:ext cx="5946178" cy="672674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F58B01F-C66D-C041-B01B-9D8150197C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262316"/>
            <a:ext cx="9144000" cy="35956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3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2F7A6A-EF14-A644-A850-18DFD8B493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4465"/>
          <a:stretch/>
        </p:blipFill>
        <p:spPr>
          <a:xfrm>
            <a:off x="0" y="0"/>
            <a:ext cx="9144000" cy="68640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4E5EF8-3F55-CC40-8877-5D48D7C063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1122366"/>
            <a:ext cx="6858000" cy="157096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60F873-7918-BE4A-AA6A-8444FEB727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70" y="5230994"/>
            <a:ext cx="2606294" cy="120472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FD648D3-80FB-6246-9942-F676252E6F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2" y="3797668"/>
            <a:ext cx="3854585" cy="1279903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87066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0656E-DA2F-C14C-BF10-2FC3587B4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51287"/>
            <a:ext cx="7886700" cy="4925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C3011-D639-B54B-9228-EB3085D04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C4368-C769-8143-B102-F97927FA2E0C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A5E7B941-CE32-1D43-B287-BCB25BBF8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5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943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63" r:id="rId5"/>
    <p:sldLayoutId id="2147483662" r:id="rId6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285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igalytics/STAT580_Project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FD5B3-474B-15A0-E850-AB65E1D5E2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RE/MAX Housing Prediction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60672B-707A-3331-E8DE-AC8F5D6D97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August 2022</a:t>
            </a:r>
          </a:p>
        </p:txBody>
      </p:sp>
    </p:spTree>
    <p:extLst>
      <p:ext uri="{BB962C8B-B14F-4D97-AF65-F5344CB8AC3E}">
        <p14:creationId xmlns:p14="http://schemas.microsoft.com/office/powerpoint/2010/main" val="4221961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7DF6-BC97-2E22-B7B9-D92C7437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Model Results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49003F9-DD68-650B-FE78-5623646511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17453"/>
              </p:ext>
            </p:extLst>
          </p:nvPr>
        </p:nvGraphicFramePr>
        <p:xfrm>
          <a:off x="628650" y="1250951"/>
          <a:ext cx="7886700" cy="40860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F6322B0-2779-6455-2832-F943339CA9D3}"/>
              </a:ext>
            </a:extLst>
          </p:cNvPr>
          <p:cNvSpPr txBox="1"/>
          <p:nvPr/>
        </p:nvSpPr>
        <p:spPr>
          <a:xfrm>
            <a:off x="628650" y="5336989"/>
            <a:ext cx="7886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Remaining 54 features have remaining 3.2% overall importance.</a:t>
            </a:r>
          </a:p>
        </p:txBody>
      </p:sp>
    </p:spTree>
    <p:extLst>
      <p:ext uri="{BB962C8B-B14F-4D97-AF65-F5344CB8AC3E}">
        <p14:creationId xmlns:p14="http://schemas.microsoft.com/office/powerpoint/2010/main" val="2885760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1D8A6-5DF4-9221-7197-8546CAE4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80A90-0320-161D-9432-A03EEB118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Deliver predictions from current test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Deploy </a:t>
            </a:r>
            <a:r>
              <a:rPr lang="en-US" dirty="0" err="1"/>
              <a:t>XGBoost</a:t>
            </a:r>
            <a:r>
              <a:rPr lang="en-US" dirty="0"/>
              <a:t> model predict future sale prices.</a:t>
            </a:r>
          </a:p>
        </p:txBody>
      </p:sp>
    </p:spTree>
    <p:extLst>
      <p:ext uri="{BB962C8B-B14F-4D97-AF65-F5344CB8AC3E}">
        <p14:creationId xmlns:p14="http://schemas.microsoft.com/office/powerpoint/2010/main" val="2517055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EF3D5-2542-8FD7-72E5-4B613DB0D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A6B38-F131-9DD9-CFE7-006EF2E464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24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F5123-C8CA-77EE-1D6E-7E00FEA7E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Validation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271720B9-48D9-B862-0A1E-3D9192AC78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8135039"/>
              </p:ext>
            </p:extLst>
          </p:nvPr>
        </p:nvGraphicFramePr>
        <p:xfrm>
          <a:off x="628650" y="1250950"/>
          <a:ext cx="7886700" cy="4057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459629467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1680188528"/>
                    </a:ext>
                  </a:extLst>
                </a:gridCol>
              </a:tblGrid>
              <a:tr h="40576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003611"/>
                  </a:ext>
                </a:extLst>
              </a:tr>
            </a:tbl>
          </a:graphicData>
        </a:graphic>
      </p:graphicFrame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E17A74C4-DCF6-13C8-C333-7A6143893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246554"/>
            <a:ext cx="3943350" cy="3312983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82509EF8-28FB-6B9F-50E9-374AEB6C4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1255684"/>
            <a:ext cx="3932484" cy="330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15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47F4-43DD-C781-F896-2AE0226F6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49A6-AB8C-0A64-DBC1-C0DBF0A7C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and project work is available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https://github.com/Sweigalytics/STAT580_Project2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812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88B7-60AB-0B10-01F1-88BFDE65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365E9B9-3930-6728-F8E7-162CE3D238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0892009"/>
              </p:ext>
            </p:extLst>
          </p:nvPr>
        </p:nvGraphicFramePr>
        <p:xfrm>
          <a:off x="628650" y="1250950"/>
          <a:ext cx="7886700" cy="27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221">
                  <a:extLst>
                    <a:ext uri="{9D8B030D-6E8A-4147-A177-3AD203B41FA5}">
                      <a16:colId xmlns:a16="http://schemas.microsoft.com/office/drawing/2014/main" val="3223028429"/>
                    </a:ext>
                  </a:extLst>
                </a:gridCol>
                <a:gridCol w="6196479">
                  <a:extLst>
                    <a:ext uri="{9D8B030D-6E8A-4147-A177-3AD203B41FA5}">
                      <a16:colId xmlns:a16="http://schemas.microsoft.com/office/drawing/2014/main" val="2639794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Question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What model can most accurately predict housing prices using data scraped from online resources?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336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High Level Summary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We evaluated 11 models from 3 families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Tree-based methods had the strongest prediction accuracy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8153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Next Steps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Implement the tuned </a:t>
                      </a:r>
                      <a:r>
                        <a:rPr lang="en-US" b="0" dirty="0" err="1"/>
                        <a:t>XGBoost</a:t>
                      </a:r>
                      <a:r>
                        <a:rPr lang="en-US" b="0" dirty="0"/>
                        <a:t> algorithm to predict housing prices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4104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Data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Training/Validation Sources: CollegeCr.csv, Edwards.csv, OldTown.csv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Test Sources: CollegeCr.test.csv, Edwards.test.csv, OldTown.test.csv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116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accent1"/>
                          </a:solidFill>
                        </a:rPr>
                        <a:t>Watchouts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Columns are not consistently available between datasets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Duplicates present in data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Missing values required imputation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Model training excluded anomalous records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8341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68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82CE7-6D9F-8428-3228-3A49D003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Remediation and Transformations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BF960-F4B5-60BF-F38D-E3AB83EB7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Derived </a:t>
            </a:r>
            <a:r>
              <a:rPr lang="en-US" b="1" dirty="0">
                <a:solidFill>
                  <a:schemeClr val="accent1"/>
                </a:solidFill>
              </a:rPr>
              <a:t>Neighborhood</a:t>
            </a:r>
            <a:r>
              <a:rPr lang="en-US" dirty="0"/>
              <a:t> variable from file names.</a:t>
            </a:r>
          </a:p>
          <a:p>
            <a:r>
              <a:rPr lang="en-US" dirty="0"/>
              <a:t>Split into multiple variables:</a:t>
            </a:r>
          </a:p>
          <a:p>
            <a:pPr lvl="1"/>
            <a:r>
              <a:rPr lang="en-US" dirty="0"/>
              <a:t>Exterior →  Exterior1st, </a:t>
            </a:r>
            <a:r>
              <a:rPr lang="en-US" dirty="0" err="1"/>
              <a:t>ExteriorQual</a:t>
            </a:r>
            <a:r>
              <a:rPr lang="en-US" dirty="0"/>
              <a:t>, </a:t>
            </a:r>
            <a:r>
              <a:rPr lang="en-US" dirty="0" err="1"/>
              <a:t>ExteriorCond</a:t>
            </a:r>
            <a:endParaRPr lang="en-US" dirty="0"/>
          </a:p>
          <a:p>
            <a:pPr lvl="1"/>
            <a:r>
              <a:rPr lang="en-US" dirty="0" err="1"/>
              <a:t>LotInfo</a:t>
            </a:r>
            <a:r>
              <a:rPr lang="en-US" dirty="0"/>
              <a:t> → </a:t>
            </a:r>
            <a:r>
              <a:rPr lang="en-US" dirty="0" err="1"/>
              <a:t>LotConfig</a:t>
            </a:r>
            <a:r>
              <a:rPr lang="en-US" dirty="0"/>
              <a:t>, </a:t>
            </a:r>
            <a:r>
              <a:rPr lang="en-US" dirty="0" err="1"/>
              <a:t>LotShape</a:t>
            </a:r>
            <a:r>
              <a:rPr lang="en-US" dirty="0"/>
              <a:t>, </a:t>
            </a:r>
            <a:r>
              <a:rPr lang="en-US" dirty="0" err="1"/>
              <a:t>LotArea</a:t>
            </a:r>
            <a:r>
              <a:rPr lang="en-US" dirty="0"/>
              <a:t>, </a:t>
            </a:r>
            <a:r>
              <a:rPr lang="en-US" dirty="0" err="1"/>
              <a:t>LotFrontage</a:t>
            </a:r>
            <a:endParaRPr lang="en-US" dirty="0"/>
          </a:p>
          <a:p>
            <a:r>
              <a:rPr lang="en-US" dirty="0"/>
              <a:t>Removed:</a:t>
            </a:r>
          </a:p>
          <a:p>
            <a:pPr lvl="1"/>
            <a:r>
              <a:rPr lang="en-US" dirty="0"/>
              <a:t>3 full row duplicates</a:t>
            </a:r>
          </a:p>
          <a:p>
            <a:pPr lvl="1"/>
            <a:r>
              <a:rPr lang="en-US" dirty="0" err="1"/>
              <a:t>Anamoly</a:t>
            </a:r>
            <a:r>
              <a:rPr lang="en-US" dirty="0"/>
              <a:t> with </a:t>
            </a:r>
            <a:r>
              <a:rPr lang="en-US" dirty="0" err="1"/>
              <a:t>YrSold</a:t>
            </a:r>
            <a:r>
              <a:rPr lang="en-US" dirty="0"/>
              <a:t> 2001 and </a:t>
            </a:r>
            <a:r>
              <a:rPr lang="en-US" dirty="0" err="1"/>
              <a:t>YearBuilt</a:t>
            </a:r>
            <a:r>
              <a:rPr lang="en-US" dirty="0"/>
              <a:t> 2004</a:t>
            </a:r>
          </a:p>
          <a:p>
            <a:pPr lvl="1"/>
            <a:r>
              <a:rPr lang="en-US" dirty="0"/>
              <a:t>Utility, </a:t>
            </a:r>
            <a:r>
              <a:rPr lang="en-US" dirty="0" err="1"/>
              <a:t>BsmtUnfSF</a:t>
            </a:r>
            <a:r>
              <a:rPr lang="en-US" dirty="0"/>
              <a:t>, and </a:t>
            </a:r>
            <a:r>
              <a:rPr lang="en-US" dirty="0" err="1"/>
              <a:t>KitchenAbvGr</a:t>
            </a:r>
            <a:r>
              <a:rPr lang="en-US" dirty="0"/>
              <a:t> columns</a:t>
            </a:r>
          </a:p>
          <a:p>
            <a:r>
              <a:rPr lang="en-US" dirty="0"/>
              <a:t>Filled in empty:</a:t>
            </a:r>
          </a:p>
          <a:p>
            <a:pPr lvl="1"/>
            <a:r>
              <a:rPr lang="en-US" dirty="0" err="1"/>
              <a:t>BsmtQual</a:t>
            </a:r>
            <a:r>
              <a:rPr lang="en-US" dirty="0"/>
              <a:t>, BsmtFinType1, and </a:t>
            </a:r>
            <a:r>
              <a:rPr lang="en-US" dirty="0" err="1"/>
              <a:t>GarageType</a:t>
            </a:r>
            <a:r>
              <a:rPr lang="en-US" dirty="0"/>
              <a:t> with NA</a:t>
            </a:r>
          </a:p>
          <a:p>
            <a:pPr lvl="1"/>
            <a:r>
              <a:rPr lang="en-US" dirty="0" err="1"/>
              <a:t>LotFrontage</a:t>
            </a:r>
            <a:r>
              <a:rPr lang="en-US" dirty="0"/>
              <a:t> with 0</a:t>
            </a:r>
          </a:p>
        </p:txBody>
      </p:sp>
    </p:spTree>
    <p:extLst>
      <p:ext uri="{BB962C8B-B14F-4D97-AF65-F5344CB8AC3E}">
        <p14:creationId xmlns:p14="http://schemas.microsoft.com/office/powerpoint/2010/main" val="97397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3B89-4E7C-2638-2E8E-2D415DDC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Families Evaluated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FC911F7-B8DD-0F31-C668-B8D33A0F49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9109917"/>
              </p:ext>
            </p:extLst>
          </p:nvPr>
        </p:nvGraphicFramePr>
        <p:xfrm>
          <a:off x="628650" y="1250950"/>
          <a:ext cx="7886700" cy="187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3458445092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1642928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667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Linear Regression with Stepwise Selection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 or remove one variable at a time and evaluate model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574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Shrinkage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Shrink the coefficient estimates towards zero by applying a penalty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240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Tree-Based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Partition the predictor variable space into several simple regions with predicted responses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855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29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5D9473-6E7E-AE4D-033D-C72DFA1CC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518175"/>
            <a:ext cx="4834497" cy="35257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5B42D-252E-9477-6A5F-4FDD02A06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 Measure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29A301-01B1-D616-BC56-CDD857C9022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251287"/>
                <a:ext cx="7886700" cy="4792630"/>
              </a:xfrm>
            </p:spPr>
            <p:txBody>
              <a:bodyPr/>
              <a:lstStyle/>
              <a:p>
                <a:r>
                  <a:rPr lang="en-US" b="1" dirty="0"/>
                  <a:t>Mean Squared Error (MSE)</a:t>
                </a:r>
                <a:r>
                  <a:rPr lang="en-US" dirty="0"/>
                  <a:t>: The squared distance of each actual observed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from the predicted value divided by the number of observations.</a:t>
                </a:r>
              </a:p>
              <a:p>
                <a:r>
                  <a:rPr lang="en-US" dirty="0"/>
                  <a:t>Measured vertically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 algn="r">
                  <a:buNone/>
                </a:pPr>
                <a:r>
                  <a:rPr lang="en-US" dirty="0"/>
                  <a:t>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29A301-01B1-D616-BC56-CDD857C9022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251287"/>
                <a:ext cx="7886700" cy="4792630"/>
              </a:xfrm>
              <a:blipFill>
                <a:blip r:embed="rId4"/>
                <a:stretch>
                  <a:fillRect l="-773" t="-13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343A97-CF10-C65C-B933-556289034248}"/>
              </a:ext>
            </a:extLst>
          </p:cNvPr>
          <p:cNvCxnSpPr>
            <a:cxnSpLocks/>
          </p:cNvCxnSpPr>
          <p:nvPr/>
        </p:nvCxnSpPr>
        <p:spPr>
          <a:xfrm>
            <a:off x="1511968" y="4965034"/>
            <a:ext cx="0" cy="521368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B863FE0-5459-45F4-08C2-7AF4DF3FA90D}"/>
                  </a:ext>
                </a:extLst>
              </p:cNvPr>
              <p:cNvSpPr txBox="1"/>
              <p:nvPr/>
            </p:nvSpPr>
            <p:spPr>
              <a:xfrm>
                <a:off x="3259131" y="4417933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B863FE0-5459-45F4-08C2-7AF4DF3FA9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9131" y="4417933"/>
                <a:ext cx="379139" cy="369332"/>
              </a:xfrm>
              <a:prstGeom prst="rect">
                <a:avLst/>
              </a:prstGeom>
              <a:blipFill>
                <a:blip r:embed="rId5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1ECF09B-ECD4-74EB-D340-76FA0FDDFEC3}"/>
              </a:ext>
            </a:extLst>
          </p:cNvPr>
          <p:cNvCxnSpPr>
            <a:cxnSpLocks/>
          </p:cNvCxnSpPr>
          <p:nvPr/>
        </p:nvCxnSpPr>
        <p:spPr>
          <a:xfrm>
            <a:off x="3302668" y="4431506"/>
            <a:ext cx="0" cy="350044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985F8C-5122-EF19-A8B1-0D8B81494D3F}"/>
              </a:ext>
            </a:extLst>
          </p:cNvPr>
          <p:cNvCxnSpPr>
            <a:cxnSpLocks/>
          </p:cNvCxnSpPr>
          <p:nvPr/>
        </p:nvCxnSpPr>
        <p:spPr>
          <a:xfrm>
            <a:off x="4467252" y="2756221"/>
            <a:ext cx="0" cy="953767"/>
          </a:xfrm>
          <a:prstGeom prst="line">
            <a:avLst/>
          </a:prstGeom>
          <a:ln w="25400" cap="flat">
            <a:solidFill>
              <a:schemeClr val="accent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284804C-0C2F-8DF2-6799-F857E612A239}"/>
                  </a:ext>
                </a:extLst>
              </p:cNvPr>
              <p:cNvSpPr txBox="1"/>
              <p:nvPr/>
            </p:nvSpPr>
            <p:spPr>
              <a:xfrm>
                <a:off x="1456350" y="4965034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284804C-0C2F-8DF2-6799-F857E612A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6350" y="4965034"/>
                <a:ext cx="37913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9A5A00-15C6-63CA-5A48-030C3436B7E3}"/>
                  </a:ext>
                </a:extLst>
              </p:cNvPr>
              <p:cNvSpPr txBox="1"/>
              <p:nvPr/>
            </p:nvSpPr>
            <p:spPr>
              <a:xfrm>
                <a:off x="4437933" y="2919951"/>
                <a:ext cx="3791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9A5A00-15C6-63CA-5A48-030C3436B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7933" y="2919951"/>
                <a:ext cx="379139" cy="369332"/>
              </a:xfrm>
              <a:prstGeom prst="rect">
                <a:avLst/>
              </a:prstGeom>
              <a:blipFill>
                <a:blip r:embed="rId7"/>
                <a:stretch>
                  <a:fillRect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5E21FC-D483-6BB7-4A52-AF53CCDC4381}"/>
                  </a:ext>
                </a:extLst>
              </p:cNvPr>
              <p:cNvSpPr txBox="1"/>
              <p:nvPr/>
            </p:nvSpPr>
            <p:spPr>
              <a:xfrm>
                <a:off x="1342469" y="4407519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55E21FC-D483-6BB7-4A52-AF53CCDC43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2469" y="4407519"/>
                <a:ext cx="338998" cy="369332"/>
              </a:xfrm>
              <a:prstGeom prst="rect">
                <a:avLst/>
              </a:prstGeom>
              <a:blipFill>
                <a:blip r:embed="rId8"/>
                <a:stretch>
                  <a:fillRect r="-7143" b="-8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B45ADD3-AF14-5DF3-8C7F-303CA03AF4BC}"/>
                  </a:ext>
                </a:extLst>
              </p:cNvPr>
              <p:cNvSpPr txBox="1"/>
              <p:nvPr/>
            </p:nvSpPr>
            <p:spPr>
              <a:xfrm>
                <a:off x="3104039" y="4880187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B45ADD3-AF14-5DF3-8C7F-303CA03AF4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4039" y="4880187"/>
                <a:ext cx="338998" cy="369332"/>
              </a:xfrm>
              <a:prstGeom prst="rect">
                <a:avLst/>
              </a:prstGeom>
              <a:blipFill>
                <a:blip r:embed="rId9"/>
                <a:stretch>
                  <a:fillRect r="-8929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BED2D8A-3BE2-5719-46C0-A752BE53661F}"/>
                  </a:ext>
                </a:extLst>
              </p:cNvPr>
              <p:cNvSpPr txBox="1"/>
              <p:nvPr/>
            </p:nvSpPr>
            <p:spPr>
              <a:xfrm>
                <a:off x="4288504" y="2186000"/>
                <a:ext cx="338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0BED2D8A-3BE2-5719-46C0-A752BE5366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8504" y="2186000"/>
                <a:ext cx="338998" cy="369332"/>
              </a:xfrm>
              <a:prstGeom prst="rect">
                <a:avLst/>
              </a:prstGeom>
              <a:blipFill>
                <a:blip r:embed="rId10"/>
                <a:stretch>
                  <a:fillRect r="-8929"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4CE1E50-84B8-55E7-B9B5-8FC61658733C}"/>
                  </a:ext>
                </a:extLst>
              </p:cNvPr>
              <p:cNvSpPr txBox="1"/>
              <p:nvPr/>
            </p:nvSpPr>
            <p:spPr>
              <a:xfrm>
                <a:off x="5463147" y="3849688"/>
                <a:ext cx="2516156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en-US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en-US" i="1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4CE1E50-84B8-55E7-B9B5-8FC6165873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63147" y="3849688"/>
                <a:ext cx="2516156" cy="652486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044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7" grpId="0"/>
      <p:bldP spid="19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1A102-D8EF-99F5-B704-EAB1189B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Splits for Model Evaluation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F9FEB89-C13C-11EF-303A-C355CF4543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568616"/>
              </p:ext>
            </p:extLst>
          </p:nvPr>
        </p:nvGraphicFramePr>
        <p:xfrm>
          <a:off x="628650" y="2147416"/>
          <a:ext cx="7886700" cy="1677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DFCF87D-04A5-6A40-8357-72AA03BCC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504400"/>
              </p:ext>
            </p:extLst>
          </p:nvPr>
        </p:nvGraphicFramePr>
        <p:xfrm>
          <a:off x="767065" y="3739771"/>
          <a:ext cx="7612554" cy="708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0399">
                  <a:extLst>
                    <a:ext uri="{9D8B030D-6E8A-4147-A177-3AD203B41FA5}">
                      <a16:colId xmlns:a16="http://schemas.microsoft.com/office/drawing/2014/main" val="2147042847"/>
                    </a:ext>
                  </a:extLst>
                </a:gridCol>
                <a:gridCol w="1522155">
                  <a:extLst>
                    <a:ext uri="{9D8B030D-6E8A-4147-A177-3AD203B41FA5}">
                      <a16:colId xmlns:a16="http://schemas.microsoft.com/office/drawing/2014/main" val="671103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CollegeCr.csv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Edwards.csv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OldTown.csv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CollegeCr.test.csv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Edwards.test.csv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OldTown.test.csv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915751"/>
                  </a:ext>
                </a:extLst>
              </a:tr>
            </a:tbl>
          </a:graphicData>
        </a:graphic>
      </p:graphicFrame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1FDC4A8E-0599-902E-EB6A-A61DDE7C4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001107"/>
              </p:ext>
            </p:extLst>
          </p:nvPr>
        </p:nvGraphicFramePr>
        <p:xfrm>
          <a:off x="767065" y="1526333"/>
          <a:ext cx="761255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3006">
                  <a:extLst>
                    <a:ext uri="{9D8B030D-6E8A-4147-A177-3AD203B41FA5}">
                      <a16:colId xmlns:a16="http://schemas.microsoft.com/office/drawing/2014/main" val="2147042847"/>
                    </a:ext>
                  </a:extLst>
                </a:gridCol>
                <a:gridCol w="1517393">
                  <a:extLst>
                    <a:ext uri="{9D8B030D-6E8A-4147-A177-3AD203B41FA5}">
                      <a16:colId xmlns:a16="http://schemas.microsoft.com/office/drawing/2014/main" val="522731729"/>
                    </a:ext>
                  </a:extLst>
                </a:gridCol>
                <a:gridCol w="1522155">
                  <a:extLst>
                    <a:ext uri="{9D8B030D-6E8A-4147-A177-3AD203B41FA5}">
                      <a16:colId xmlns:a16="http://schemas.microsoft.com/office/drawing/2014/main" val="671103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1"/>
                          </a:solidFill>
                        </a:rPr>
                        <a:t>Training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1E407C"/>
                          </a:solidFill>
                        </a:rPr>
                        <a:t>Validation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A3AAAD"/>
                          </a:solidFill>
                        </a:rPr>
                        <a:t>Test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6750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Optimize each model against this set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Compare models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A3AAAD"/>
                          </a:solidFill>
                        </a:rPr>
                        <a:t>Predict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3999049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41D3A5-B037-873C-CAEB-C2E557D5AE31}"/>
              </a:ext>
            </a:extLst>
          </p:cNvPr>
          <p:cNvCxnSpPr>
            <a:cxnSpLocks/>
          </p:cNvCxnSpPr>
          <p:nvPr/>
        </p:nvCxnSpPr>
        <p:spPr>
          <a:xfrm>
            <a:off x="848659" y="3739771"/>
            <a:ext cx="593463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EEACC3-9602-1BC7-12B6-68E6DCAC7511}"/>
              </a:ext>
            </a:extLst>
          </p:cNvPr>
          <p:cNvCxnSpPr>
            <a:cxnSpLocks/>
          </p:cNvCxnSpPr>
          <p:nvPr/>
        </p:nvCxnSpPr>
        <p:spPr>
          <a:xfrm>
            <a:off x="6914776" y="3739771"/>
            <a:ext cx="1416424" cy="0"/>
          </a:xfrm>
          <a:prstGeom prst="line">
            <a:avLst/>
          </a:prstGeom>
          <a:ln w="25400">
            <a:solidFill>
              <a:srgbClr val="4F56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52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4E9D-98C0-5C09-27E1-023D65C7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Squared Error Comparison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301E3C-FE6A-FA9B-F611-E7BD7F6E1D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5560403"/>
              </p:ext>
            </p:extLst>
          </p:nvPr>
        </p:nvGraphicFramePr>
        <p:xfrm>
          <a:off x="628650" y="1250950"/>
          <a:ext cx="7886700" cy="4792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64A76DF-4F3D-F1B9-EA7D-44A93A2CD3EC}"/>
              </a:ext>
            </a:extLst>
          </p:cNvPr>
          <p:cNvSpPr txBox="1"/>
          <p:nvPr/>
        </p:nvSpPr>
        <p:spPr>
          <a:xfrm>
            <a:off x="2372412" y="5711901"/>
            <a:ext cx="6734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rgbClr val="595959"/>
                </a:solidFill>
              </a:rPr>
              <a:t>Family:</a:t>
            </a:r>
          </a:p>
        </p:txBody>
      </p:sp>
    </p:spTree>
    <p:extLst>
      <p:ext uri="{BB962C8B-B14F-4D97-AF65-F5344CB8AC3E}">
        <p14:creationId xmlns:p14="http://schemas.microsoft.com/office/powerpoint/2010/main" val="5174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2C123-0E0E-F35D-5521-681E17EAA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308C9-3099-7402-9839-2BBD716AD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eXtreme</a:t>
            </a:r>
            <a:r>
              <a:rPr lang="en-US" dirty="0"/>
              <a:t> Gradient Boosted trees</a:t>
            </a:r>
          </a:p>
          <a:p>
            <a:r>
              <a:rPr lang="en-US" dirty="0"/>
              <a:t>Ensemble method</a:t>
            </a:r>
          </a:p>
          <a:p>
            <a:pPr lvl="1"/>
            <a:r>
              <a:rPr lang="en-US" dirty="0"/>
              <a:t>Based on predicting errors from previous models in algorithm</a:t>
            </a:r>
          </a:p>
          <a:p>
            <a:r>
              <a:rPr lang="en-US" dirty="0"/>
              <a:t>Learns slowly to avoid overfitting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0C5C75F-5CE4-863D-6900-131A46987A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02" b="22157"/>
          <a:stretch/>
        </p:blipFill>
        <p:spPr>
          <a:xfrm>
            <a:off x="1186823" y="2725272"/>
            <a:ext cx="6770353" cy="316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7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80C6-C15B-FC5E-1710-AC7ECF7D9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7730-FC14-85D7-E443-00618E307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Max Depth</a:t>
            </a:r>
            <a:r>
              <a:rPr lang="en-US" dirty="0"/>
              <a:t>: Number of layers allowed</a:t>
            </a:r>
          </a:p>
          <a:p>
            <a:r>
              <a:rPr lang="en-US" b="1" dirty="0"/>
              <a:t>Eta</a:t>
            </a:r>
            <a:r>
              <a:rPr lang="en-US" dirty="0"/>
              <a:t>: Learning rate</a:t>
            </a:r>
          </a:p>
          <a:p>
            <a:r>
              <a:rPr lang="en-US" dirty="0"/>
              <a:t>Partition data and evaluate over grid of Max Depth &amp; Eta combos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Max Depth </a:t>
            </a:r>
            <a:r>
              <a:rPr lang="en-US" b="1" dirty="0">
                <a:solidFill>
                  <a:schemeClr val="accent2"/>
                </a:solidFill>
              </a:rPr>
              <a:t>3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and Eta </a:t>
            </a:r>
            <a:r>
              <a:rPr lang="en-US" b="1" dirty="0">
                <a:solidFill>
                  <a:schemeClr val="accent2"/>
                </a:solidFill>
              </a:rPr>
              <a:t>0.27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had minimum MSE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F1BE6B5-5980-B1C5-3F4A-C4FCC98EE372}"/>
                  </a:ext>
                </a:extLst>
              </p:cNvPr>
              <p:cNvSpPr txBox="1"/>
              <p:nvPr/>
            </p:nvSpPr>
            <p:spPr>
              <a:xfrm>
                <a:off x="1749425" y="2889250"/>
                <a:ext cx="5645150" cy="17524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𝑬𝒕𝒂</m:t>
                            </m:r>
                          </m:e>
                        </m:mr>
                      </m:m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𝟐𝟎</m:t>
                            </m:r>
                          </m:e>
                        </m:mr>
                        <m:m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𝟐𝟏</m:t>
                            </m:r>
                          </m:e>
                        </m:mr>
                        <m:m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⋮</m:t>
                            </m:r>
                          </m:e>
                        </m:mr>
                        <m:m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𝟑𝟓</m:t>
                            </m:r>
                          </m:e>
                        </m:mr>
                      </m:m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0.20,3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0.20,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0.20,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0.20,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𝑀𝑆𝐸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0.2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                        </a:t>
                </a:r>
                <a:r>
                  <a:rPr lang="en-US" b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3                      4                     5                     6</a:t>
                </a:r>
              </a:p>
              <a:p>
                <a:r>
                  <a:rPr lang="en-US" dirty="0"/>
                  <a:t>	                         </a:t>
                </a:r>
                <a:r>
                  <a:rPr lang="en-US" b="1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Max Depth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F1BE6B5-5980-B1C5-3F4A-C4FCC98EE3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9425" y="2889250"/>
                <a:ext cx="5645150" cy="1752403"/>
              </a:xfrm>
              <a:prstGeom prst="rect">
                <a:avLst/>
              </a:prstGeom>
              <a:blipFill>
                <a:blip r:embed="rId3"/>
                <a:stretch>
                  <a:fillRect b="-5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7145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 Palette">
      <a:dk1>
        <a:srgbClr val="000000"/>
      </a:dk1>
      <a:lt1>
        <a:srgbClr val="FFFFFF"/>
      </a:lt1>
      <a:dk2>
        <a:srgbClr val="041E41"/>
      </a:dk2>
      <a:lt2>
        <a:srgbClr val="B8D6E6"/>
      </a:lt2>
      <a:accent1>
        <a:srgbClr val="009CDE"/>
      </a:accent1>
      <a:accent2>
        <a:srgbClr val="1E407C"/>
      </a:accent2>
      <a:accent3>
        <a:srgbClr val="A3AAAD"/>
      </a:accent3>
      <a:accent4>
        <a:srgbClr val="83B1D4"/>
      </a:accent4>
      <a:accent5>
        <a:srgbClr val="3EA39E"/>
      </a:accent5>
      <a:accent6>
        <a:srgbClr val="305470"/>
      </a:accent6>
      <a:hlink>
        <a:srgbClr val="64B8B6"/>
      </a:hlink>
      <a:folHlink>
        <a:srgbClr val="7D4C7C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04A49901785041AF741C157FF60EBA" ma:contentTypeVersion="12" ma:contentTypeDescription="Create a new document." ma:contentTypeScope="" ma:versionID="2dc561ac532b927686394fff98d3cec6">
  <xsd:schema xmlns:xsd="http://www.w3.org/2001/XMLSchema" xmlns:xs="http://www.w3.org/2001/XMLSchema" xmlns:p="http://schemas.microsoft.com/office/2006/metadata/properties" xmlns:ns2="c7c738f6-68ec-422e-b0e4-3523873f7adf" xmlns:ns3="542b8847-f5d4-4c9f-bd30-657d16e5db1d" targetNamespace="http://schemas.microsoft.com/office/2006/metadata/properties" ma:root="true" ma:fieldsID="37215006c6ba2f10ad2271fcfa8576ba" ns2:_="" ns3:_="">
    <xsd:import namespace="c7c738f6-68ec-422e-b0e4-3523873f7adf"/>
    <xsd:import namespace="542b8847-f5d4-4c9f-bd30-657d16e5db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c738f6-68ec-422e-b0e4-3523873f7a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2b8847-f5d4-4c9f-bd30-657d16e5db1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95DECE-CC99-4112-B0D2-8793A97911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c738f6-68ec-422e-b0e4-3523873f7adf"/>
    <ds:schemaRef ds:uri="542b8847-f5d4-4c9f-bd30-657d16e5db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DECC34-8DC0-475B-B1C3-9DBC06D699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39C208-1A3D-45B3-82F3-3826437EC099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2260</TotalTime>
  <Words>1374</Words>
  <Application>Microsoft Office PowerPoint</Application>
  <PresentationFormat>On-screen Show (4:3)</PresentationFormat>
  <Paragraphs>174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Cambria Math</vt:lpstr>
      <vt:lpstr>Franklin Gothic Book</vt:lpstr>
      <vt:lpstr>Franklin Gothic Medium</vt:lpstr>
      <vt:lpstr>Office Theme</vt:lpstr>
      <vt:lpstr>RE/MAX Housing Prediction Model</vt:lpstr>
      <vt:lpstr>Executive Summary</vt:lpstr>
      <vt:lpstr>Data Quality Remediation and Transformations</vt:lpstr>
      <vt:lpstr>Model Families Evaluated</vt:lpstr>
      <vt:lpstr>Model Comparison Measure</vt:lpstr>
      <vt:lpstr>Splits for Model Evaluation</vt:lpstr>
      <vt:lpstr>Mean Squared Error Comparison</vt:lpstr>
      <vt:lpstr>XGBoost Overview</vt:lpstr>
      <vt:lpstr>Hyperparameter Tuning</vt:lpstr>
      <vt:lpstr>XGBoost Model Results</vt:lpstr>
      <vt:lpstr>Next Steps</vt:lpstr>
      <vt:lpstr>Appendix</vt:lpstr>
      <vt:lpstr>XGBoost Validation</vt:lpstr>
      <vt:lpstr>Github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Sweigard, Neil Andrew</cp:lastModifiedBy>
  <cp:revision>97</cp:revision>
  <dcterms:created xsi:type="dcterms:W3CDTF">2018-03-19T17:38:41Z</dcterms:created>
  <dcterms:modified xsi:type="dcterms:W3CDTF">2022-08-07T01:19:40Z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0x0101009204A49901785041AF741C157FF60EBA</vt:lpwstr>
  </property>
</Properties>
</file>

<file path=docProps/thumbnail.jpeg>
</file>